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10972800"/>
  <p:notesSz cx="109728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Instrument Sans Medium" panose="020B0604020202020204" charset="0"/>
      <p:regular r:id="rId18"/>
    </p:embeddedFont>
    <p:embeddedFont>
      <p:font typeface="Instrument Sans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10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686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Public Transport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263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2941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APSRTC Case Study - Improving Bus Efficiency through Data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687824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Leveraging Scala, Apache Spark, PostgreSQL, and Power BI to transform transportation data into actionable operational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872"/>
            <a:ext cx="7522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Route Performance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78812"/>
            <a:ext cx="7556421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310670" y="2909292"/>
            <a:ext cx="907256" cy="1669852"/>
          </a:xfrm>
          <a:prstGeom prst="roundRect">
            <a:avLst>
              <a:gd name="adj" fmla="val 1847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4158" y="3574018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740" y="3136106"/>
            <a:ext cx="2837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Kakinada-Vijayawada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4740" y="3626525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demand corridor, consistently showing strong occupancy rates.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4836438"/>
            <a:ext cx="7556421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310670" y="4866918"/>
            <a:ext cx="907256" cy="1306949"/>
          </a:xfrm>
          <a:prstGeom prst="roundRect">
            <a:avLst>
              <a:gd name="adj" fmla="val 1847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4158" y="5350193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44740" y="5093732"/>
            <a:ext cx="3673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Hyderabad-Visakhapatnam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44740" y="5584150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Major city connection with significant passenger traffic.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6431161"/>
            <a:ext cx="7556421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310670" y="6461641"/>
            <a:ext cx="907256" cy="1669852"/>
          </a:xfrm>
          <a:prstGeom prst="roundRect">
            <a:avLst>
              <a:gd name="adj" fmla="val 1847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4158" y="7126367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44740" y="6688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Patterns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44740" y="7178873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August and May are identified as peak months for passenger demand and occupancy.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280190" y="84171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insights help prioritize route adjustments, resource allocation, and targeted marketing efforts.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8895"/>
            <a:ext cx="102549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&amp; Strategic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46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Findings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4667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Major city routes consistently maintain occupancy rates exceeding 70%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718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August and May demonstrate seasonal passenger demand peaks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0769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routes correlate strongly with shorter distances and higher occupancy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8820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 consumption patterns reveal optimization opportunities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814649"/>
            <a:ext cx="48470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Actionable Recommendations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54667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Reallocate fleet resources from low-demand to high-traffic routes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2718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additional buses during peak congestion months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70769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Establish monthly performance monitoring using dashboards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78820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driver behavior and fuel tracking systems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8942308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B5DA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9286399"/>
            <a:ext cx="283488" cy="2268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530906" y="9225796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Impact:</a:t>
            </a: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Data-driven decision-making enables APSRTC to optimize operations, reduce costs, improve passenger satisfaction, and maximize revenue across the entire transportation network.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11553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Public Transport Optimization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411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60932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Routes experiencing extreme under-utilization or overcrowding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898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Inconsistent fuel efficiency across the fleet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340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revenue generation per kilometer traveled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7827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visibility into operational performance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834973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APSRTC operates thousands of bus routes daily across Andhra Pradesh, serving millions of passengers. However, operational inefficiencies create significant challenges: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4411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Goal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599521" y="609326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 comprehensive ETL pipeline that transforms raw operational data into actionable insights, enabling data-driven scheduling decisions and optimized resource allocation across the entire network.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109782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702" y="548640"/>
            <a:ext cx="4987885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Technologies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4702" y="1770459"/>
            <a:ext cx="7747397" cy="1790819"/>
          </a:xfrm>
          <a:prstGeom prst="roundRect">
            <a:avLst>
              <a:gd name="adj" fmla="val 612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84702" y="1747599"/>
            <a:ext cx="7747397" cy="91440"/>
          </a:xfrm>
          <a:prstGeom prst="roundRect">
            <a:avLst>
              <a:gd name="adj" fmla="val 196377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9759136" y="1471255"/>
            <a:ext cx="598527" cy="598527"/>
          </a:xfrm>
          <a:prstGeom prst="roundRect">
            <a:avLst>
              <a:gd name="adj" fmla="val 15277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8683" y="1650802"/>
            <a:ext cx="239316" cy="2393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06991" y="2269212"/>
            <a:ext cx="251317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 + Apache Spark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406991" y="2700576"/>
            <a:ext cx="730281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Distributed data processing engine for large-scale ETL operations, handling millions of records efficiently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184702" y="4059912"/>
            <a:ext cx="7747397" cy="1790819"/>
          </a:xfrm>
          <a:prstGeom prst="roundRect">
            <a:avLst>
              <a:gd name="adj" fmla="val 612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6184702" y="4037052"/>
            <a:ext cx="7747397" cy="91440"/>
          </a:xfrm>
          <a:prstGeom prst="roundRect">
            <a:avLst>
              <a:gd name="adj" fmla="val 196377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9759136" y="3760708"/>
            <a:ext cx="598527" cy="598527"/>
          </a:xfrm>
          <a:prstGeom prst="roundRect">
            <a:avLst>
              <a:gd name="adj" fmla="val 15277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8683" y="3940254"/>
            <a:ext cx="239316" cy="23931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406991" y="4558665"/>
            <a:ext cx="249388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PostgreSQL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406991" y="4990028"/>
            <a:ext cx="730281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relational database for structured storage, complex queries, and data integrity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184702" y="6349365"/>
            <a:ext cx="7747397" cy="1790819"/>
          </a:xfrm>
          <a:prstGeom prst="roundRect">
            <a:avLst>
              <a:gd name="adj" fmla="val 612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6184702" y="6326505"/>
            <a:ext cx="7747397" cy="91440"/>
          </a:xfrm>
          <a:prstGeom prst="roundRect">
            <a:avLst>
              <a:gd name="adj" fmla="val 196377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9759136" y="6050161"/>
            <a:ext cx="598527" cy="598527"/>
          </a:xfrm>
          <a:prstGeom prst="roundRect">
            <a:avLst>
              <a:gd name="adj" fmla="val 15277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8683" y="6229707"/>
            <a:ext cx="239316" cy="23931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06991" y="6848118"/>
            <a:ext cx="249388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6406991" y="7279481"/>
            <a:ext cx="730281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Enterprise visualization platform for interactive dashboards and executive reporting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184702" y="8638818"/>
            <a:ext cx="7747397" cy="1790819"/>
          </a:xfrm>
          <a:prstGeom prst="roundRect">
            <a:avLst>
              <a:gd name="adj" fmla="val 612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6184702" y="8615958"/>
            <a:ext cx="7747397" cy="91440"/>
          </a:xfrm>
          <a:prstGeom prst="roundRect">
            <a:avLst>
              <a:gd name="adj" fmla="val 196377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9759136" y="8339614"/>
            <a:ext cx="598527" cy="598527"/>
          </a:xfrm>
          <a:prstGeom prst="roundRect">
            <a:avLst>
              <a:gd name="adj" fmla="val 15277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38683" y="8519160"/>
            <a:ext cx="239316" cy="23931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406991" y="9137571"/>
            <a:ext cx="249388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CSV Data Sources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6406991" y="9568934"/>
            <a:ext cx="730281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Raw operational data from APSRTC systems containing route, passenger, and fuel information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5199"/>
            <a:ext cx="7046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Pipeline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414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70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Extract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6137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Raw CSV data from APSRTC operational systems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00502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231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72225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Spark processes data: cleaning, enrichment, KPI calculation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87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901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39210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Structured tables stored in PostgreSQL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7035760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7262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775299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dashboards deliver insights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6280190" y="86517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modular architecture ensures scalability, maintainability, and clear separation of concerns across the data lifecycle.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5711"/>
            <a:ext cx="7860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Extract Phase: Data Ingestion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81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43163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2617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07888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begin by extracting raw CSV files directly from APSRTC's operational systems, capturing the most up-to-date transportation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0881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43163"/>
            <a:ext cx="6408063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28548" y="2617470"/>
            <a:ext cx="334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Data Fields Captured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0788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record provides crucial details about the bus routes, including: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28548" y="396978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route_id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Unique route identifier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28548" y="441198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depot_name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Operating depot location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428548" y="485417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passengers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Total passenger count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428548" y="529637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capacity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Maximum bus capacity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573857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distance_km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Route Kidistance traveled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618077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Total fare collected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662297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fuel_liters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Fuel consumed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73827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7737753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93790" y="7912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Schema Validation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840247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Upon ingestion, the data is immediately validated against a predefined schema to ensure conformity, consistent data types, and structural integrity across all fields.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28548" y="73827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7737753"/>
            <a:ext cx="6408063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7428548" y="7912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 Data Cleaning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428548" y="8402479"/>
            <a:ext cx="6408063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rigorously clean the data by removing any records with missing values in critical fields. Additionally, records with zero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distance_km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or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fuel_liters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are filtered out to ensure we only analyze valid and complete operational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77" y="484227"/>
            <a:ext cx="7694652" cy="54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 Phase: Making Data Useful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5077" y="1297067"/>
            <a:ext cx="175736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5077" y="1572935"/>
            <a:ext cx="7913846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15077" y="1706523"/>
            <a:ext cx="252674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Starting with Clean Data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5077" y="2086451"/>
            <a:ext cx="7913846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phase begins with the clean and reliable data obtained from the 'Extract' step. This ensures subsequent processes are founded on high-quality information.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5077" y="2956203"/>
            <a:ext cx="175736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5077" y="3232071"/>
            <a:ext cx="7913846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15077" y="3365659"/>
            <a:ext cx="2429232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Calculating Key Metrics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5077" y="3745587"/>
            <a:ext cx="7913846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Next, critical metrics are calculated to support operational improvements: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5077" y="4132064"/>
            <a:ext cx="7913846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 Efficiency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15077" y="4474607"/>
            <a:ext cx="7913846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per Kilometer</a:t>
            </a: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15077" y="4817150"/>
            <a:ext cx="7913846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 Occupancy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15077" y="5405795"/>
            <a:ext cx="175736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5077" y="5681662"/>
            <a:ext cx="7913846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15077" y="5815251"/>
            <a:ext cx="270748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Integrating Temporal Data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15077" y="6195179"/>
            <a:ext cx="7913846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Time-related information, such as `time_of_day` and `hour`, is incorporated. This enables an understanding of peak travel times, facilitating refined scheduling adjustments.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15077" y="7064931"/>
            <a:ext cx="175736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15077" y="7340798"/>
            <a:ext cx="7913846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615077" y="7474387"/>
            <a:ext cx="31917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Identifying Aggregate Patterns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615077" y="7854315"/>
            <a:ext cx="7913846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information is aggregated by `route` and month. This process reveals significant patterns over time, such as seasonal variations in ridership or evolving passenger behaviors, supporting proactive planning.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615077" y="9005173"/>
            <a:ext cx="175736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350" dirty="0"/>
          </a:p>
        </p:txBody>
      </p:sp>
      <p:sp>
        <p:nvSpPr>
          <p:cNvPr id="24" name="Shape 21"/>
          <p:cNvSpPr/>
          <p:nvPr/>
        </p:nvSpPr>
        <p:spPr>
          <a:xfrm>
            <a:off x="615077" y="9281041"/>
            <a:ext cx="7913846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615077" y="9414629"/>
            <a:ext cx="3255407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Generating Specialized Reports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615077" y="9794558"/>
            <a:ext cx="7913846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Customized reports like route performance summaries and detailed fuel consumption analyses are created to guide strategic decisions.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4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" y="2831068"/>
            <a:ext cx="6839069" cy="551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Phase: PostgreSQL Storage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7220" y="3646646"/>
            <a:ext cx="1339596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Load phase transfers transformed data into PostgreSQL, making it accessible for analysis while ensuring data quality and integrity.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7220" y="4127063"/>
            <a:ext cx="6609755" cy="529114"/>
          </a:xfrm>
          <a:prstGeom prst="roundRect">
            <a:avLst>
              <a:gd name="adj" fmla="val 48001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3789759" y="4226243"/>
            <a:ext cx="26455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93552" y="4832509"/>
            <a:ext cx="298846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Establish Secure Connection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93552" y="5213866"/>
            <a:ext cx="6257092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first step is to establish secure connections to the PostgreSQL database, preparing for data transfer.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403306" y="4127063"/>
            <a:ext cx="6609874" cy="529114"/>
          </a:xfrm>
          <a:prstGeom prst="roundRect">
            <a:avLst>
              <a:gd name="adj" fmla="val 48001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575965" y="4226243"/>
            <a:ext cx="26455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579638" y="4832509"/>
            <a:ext cx="288619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and Prepare Schema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79638" y="5213866"/>
            <a:ext cx="6257211" cy="846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Once connected, define the necessary table schemas and create specialized analytical tables, including setting up strategic indexes for optimal query performance: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79638" y="6165771"/>
            <a:ext cx="625721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fuel_efficiency_top_bottom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579638" y="6509504"/>
            <a:ext cx="625721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revenue_per_km_top_bottom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579638" y="6853238"/>
            <a:ext cx="625721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load_factor_summary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579638" y="7196971"/>
            <a:ext cx="625721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peak_congestion_day_month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579638" y="7540704"/>
            <a:ext cx="625721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underutilized_routes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7579638" y="7884438"/>
            <a:ext cx="625721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overcrowded_routes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617220" y="8519160"/>
            <a:ext cx="6609755" cy="529114"/>
          </a:xfrm>
          <a:prstGeom prst="roundRect">
            <a:avLst>
              <a:gd name="adj" fmla="val 48001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3789759" y="8618339"/>
            <a:ext cx="26455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793552" y="9224605"/>
            <a:ext cx="242185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Transformed Data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793552" y="9605962"/>
            <a:ext cx="6257092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 the database and tables prepared, efficiently transfer the validated and transformed data into the newly structured tables.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7403306" y="8519160"/>
            <a:ext cx="6609874" cy="529114"/>
          </a:xfrm>
          <a:prstGeom prst="roundRect">
            <a:avLst>
              <a:gd name="adj" fmla="val 48001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10575965" y="8618339"/>
            <a:ext cx="26455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5" name="Text 22"/>
          <p:cNvSpPr/>
          <p:nvPr/>
        </p:nvSpPr>
        <p:spPr>
          <a:xfrm>
            <a:off x="7579638" y="9224605"/>
            <a:ext cx="313682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 Data Integrity Checks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7579638" y="9605962"/>
            <a:ext cx="6257211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After loading, rigorously validate the integrity and quality of the transferred data to ensure accuracy and completeness for subsequent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562" y="638889"/>
            <a:ext cx="9233178" cy="616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Performance Indicators for APSRTC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0562" y="1649968"/>
            <a:ext cx="13249275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Performance Indicators (KPIs) are vital, quantifiable metrics that reflect how effectively APSRTC is achieving its key business objectives, enabling data-driven decisions for improved efficiency and service quality.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0562" y="2503170"/>
            <a:ext cx="789265" cy="1183958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37141" y="2910126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677114" y="2700457"/>
            <a:ext cx="24664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Occupancy Rate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677114" y="3127177"/>
            <a:ext cx="1226272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Formula: (Passengers / Total Seats) × 100% - Measures passenger capacity utilization; high rates indicate efficient resource use.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690562" y="3884414"/>
            <a:ext cx="789265" cy="1452562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937141" y="4425672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677114" y="4081701"/>
            <a:ext cx="24664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Fuel Efficiency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677114" y="4508421"/>
            <a:ext cx="12262723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Formula: Distance (km) / Fuel Consumed (liters) - Critical for cost control, identifying inefficient vehicles, and reducing environmental footprint.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0562" y="5534263"/>
            <a:ext cx="789265" cy="1183958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37141" y="5941219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677114" y="5731550"/>
            <a:ext cx="24664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per KM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677114" y="6158270"/>
            <a:ext cx="1226272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Formula: Total Revenue / Total Kilometers Operated - Measures financial productivity per kilometer, helping identify profitable routes.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90562" y="6915507"/>
            <a:ext cx="789265" cy="1183958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937141" y="7322463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677114" y="7112794"/>
            <a:ext cx="24664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Factor (%)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677114" y="7539514"/>
            <a:ext cx="1226272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Formula: (Actual Usage / Max Capacity) × 100% - Measures overall vehicle capacity utilization for optimal deployment.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690562" y="8296751"/>
            <a:ext cx="789265" cy="1183958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937141" y="8703707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677114" y="8494038"/>
            <a:ext cx="24664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Peak Congestion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677114" y="8920758"/>
            <a:ext cx="1226272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Metric: Delay Duration &amp; Frequency (Peak Hours/Days) - Focuses on mitigating high-demand challenges and optimizing scheduling.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690562" y="9702641"/>
            <a:ext cx="13249275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KPIs provide actionable insights for route optimization, fleet allocation, and service scheduling, ultimately enhancing operational efficiency and improving the passenger experience for APSRTC.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2118"/>
            <a:ext cx="10739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Dashboard: Actionable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64525"/>
            <a:ext cx="11416903" cy="64060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1078</Words>
  <Application>Microsoft Office PowerPoint</Application>
  <PresentationFormat>Custom</PresentationFormat>
  <Paragraphs>140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Instrument Sans Semi Bold</vt:lpstr>
      <vt:lpstr>Arial</vt:lpstr>
      <vt:lpstr>Instrument Sans Light</vt:lpstr>
      <vt:lpstr>Instrument Sans Medium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RAJOLI, THRISHAREDDY</dc:creator>
  <cp:lastModifiedBy>RAJOLI, THRISHAREDDY</cp:lastModifiedBy>
  <cp:revision>1</cp:revision>
  <dcterms:created xsi:type="dcterms:W3CDTF">2025-11-07T04:49:22Z</dcterms:created>
  <dcterms:modified xsi:type="dcterms:W3CDTF">2025-11-07T05:04:27Z</dcterms:modified>
</cp:coreProperties>
</file>